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6858000"/>
  <p:notesSz cx="6858000" cy="9144000"/>
  <p:embeddedFontLst>
    <p:embeddedFont>
      <p:font typeface="Cabin Sketch"/>
      <p:regular r:id="rId7"/>
      <p:bold r:id="rId8"/>
    </p:embeddedFont>
    <p:embeddedFont>
      <p:font typeface="Poppins"/>
      <p:regular r:id="rId9"/>
      <p:bold r:id="rId10"/>
      <p:italic r:id="rId11"/>
      <p:boldItalic r:id="rId12"/>
    </p:embeddedFont>
    <p:embeddedFont>
      <p:font typeface="Handlee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12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12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3" Type="http://schemas.openxmlformats.org/officeDocument/2006/relationships/font" Target="fonts/Handlee-regular.fntdata"/><Relationship Id="rId12" Type="http://schemas.openxmlformats.org/officeDocument/2006/relationships/font" Target="fonts/Poppins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abinSketch-regular.fntdata"/><Relationship Id="rId8" Type="http://schemas.openxmlformats.org/officeDocument/2006/relationships/font" Target="fonts/CabinSketch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/>
          <p:nvPr>
            <p:ph idx="2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 Page, Option 3/5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411692" y="2064809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3264694" y="4010819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wbrown@jacksonsd.org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3"/>
          <p:cNvGrpSpPr/>
          <p:nvPr/>
        </p:nvGrpSpPr>
        <p:grpSpPr>
          <a:xfrm>
            <a:off x="220050" y="3960236"/>
            <a:ext cx="3090036" cy="4948838"/>
            <a:chOff x="280223" y="4069324"/>
            <a:chExt cx="3088800" cy="4654663"/>
          </a:xfrm>
        </p:grpSpPr>
        <p:sp>
          <p:nvSpPr>
            <p:cNvPr id="90" name="Google Shape;90;p13"/>
            <p:cNvSpPr/>
            <p:nvPr/>
          </p:nvSpPr>
          <p:spPr>
            <a:xfrm>
              <a:off x="280223" y="4227786"/>
              <a:ext cx="3088800" cy="4496100"/>
            </a:xfrm>
            <a:prstGeom prst="rect">
              <a:avLst/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317765" y="4724387"/>
              <a:ext cx="3020400" cy="399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-US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Graded work will be returned as soon as possible to keep you informed of your child’s work habits and progress. </a:t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-US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Homework is given as needed as a reinforcement to class lessons. It is checked at the beginning of class and will be accepted late for 1</a:t>
              </a:r>
              <a:r>
                <a:rPr b="1" lang="en-US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5</a:t>
              </a:r>
              <a:r>
                <a:rPr b="1" lang="en-US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 points off each day. </a:t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-US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All grades will be upgraded to Genesis on a weekly basis. </a:t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-US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As per the district grading policy, assessments comprise 50%, homework 30%, and classwork 20% of the total student grade for Social Studies class.</a:t>
              </a:r>
              <a:endParaRPr b="1" sz="15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 rot="-180019">
              <a:off x="530586" y="4137254"/>
              <a:ext cx="2607875" cy="461740"/>
            </a:xfrm>
            <a:prstGeom prst="rect">
              <a:avLst/>
            </a:prstGeom>
            <a:solidFill>
              <a:srgbClr val="CCCCCC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bin Sketch"/>
                  <a:ea typeface="Cabin Sketch"/>
                  <a:cs typeface="Cabin Sketch"/>
                  <a:sym typeface="Cabin Sketch"/>
                </a:rPr>
                <a:t>Grading</a:t>
              </a:r>
              <a:endParaRPr b="1" sz="2400">
                <a:solidFill>
                  <a:schemeClr val="dk1"/>
                </a:solidFill>
                <a:latin typeface="Cabin Sketch"/>
                <a:ea typeface="Cabin Sketch"/>
                <a:cs typeface="Cabin Sketch"/>
                <a:sym typeface="Cabin Sketch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3435441" y="1430550"/>
            <a:ext cx="3187406" cy="5110272"/>
            <a:chOff x="3435480" y="1437354"/>
            <a:chExt cx="3187406" cy="5376404"/>
          </a:xfrm>
        </p:grpSpPr>
        <p:sp>
          <p:nvSpPr>
            <p:cNvPr id="94" name="Google Shape;94;p13"/>
            <p:cNvSpPr/>
            <p:nvPr/>
          </p:nvSpPr>
          <p:spPr>
            <a:xfrm>
              <a:off x="3435480" y="1824656"/>
              <a:ext cx="3187406" cy="4989102"/>
            </a:xfrm>
            <a:prstGeom prst="rect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3469475" y="2352202"/>
              <a:ext cx="3094500" cy="429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SzPts val="1100"/>
                <a:buNone/>
              </a:pPr>
              <a:r>
                <a:rPr b="1" lang="en-US" sz="13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Welcome to Social Studies class! I am very excited to be sharing the 2021-2022 school year with you! Christa McAuliffe Middle School is a wonderful school and we will have many productive and positive experiences together.</a:t>
              </a:r>
              <a:endParaRPr b="1" sz="13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Google Classroom will be used to post and submit assignments.</a:t>
              </a:r>
              <a:endParaRPr b="1" sz="13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Websites: Quizlet, Brainpop, LinkIt, EdPuzzle, DocHub.</a:t>
              </a:r>
              <a:endParaRPr b="1" sz="13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Literacy Skills: writing/visualizing activities, reading/outlining lessons, critical thinking questions.</a:t>
              </a:r>
              <a:endParaRPr b="1" sz="13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Study guides.</a:t>
              </a:r>
              <a:endParaRPr b="1" sz="13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3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Tests, quizzes, and projects.</a:t>
              </a:r>
              <a:endParaRPr b="1" sz="13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-US" sz="12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Supplies:</a:t>
              </a:r>
              <a:endParaRPr b="1" sz="12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-US" sz="12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Chromebook(fully charged)</a:t>
              </a:r>
              <a:endParaRPr b="1" sz="12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-US" sz="12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Earbuds</a:t>
              </a:r>
              <a:endParaRPr b="1" sz="12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-US" sz="12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Pen/Pencil</a:t>
              </a:r>
              <a:endParaRPr b="1" sz="12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-US" sz="12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Notebook</a:t>
              </a:r>
              <a:endParaRPr b="1" sz="12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-US" sz="12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Folder</a:t>
              </a:r>
              <a:endParaRPr b="1" sz="12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 rot="-180184">
              <a:off x="3836237" y="1507436"/>
              <a:ext cx="2697104" cy="833336"/>
            </a:xfrm>
            <a:prstGeom prst="rect">
              <a:avLst/>
            </a:prstGeom>
            <a:solidFill>
              <a:srgbClr val="CCCCCC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bin Sketch"/>
                  <a:ea typeface="Cabin Sketch"/>
                  <a:cs typeface="Cabin Sketch"/>
                  <a:sym typeface="Cabin Sketch"/>
                </a:rPr>
                <a:t>Description &amp; Supplies</a:t>
              </a:r>
              <a:endParaRPr b="1" sz="2800">
                <a:solidFill>
                  <a:schemeClr val="dk1"/>
                </a:solidFill>
                <a:latin typeface="Cabin Sketch"/>
                <a:ea typeface="Cabin Sketch"/>
                <a:cs typeface="Cabin Sketch"/>
                <a:sym typeface="Cabin Sketch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216775" y="1591568"/>
            <a:ext cx="3094494" cy="2251509"/>
            <a:chOff x="216775" y="1710892"/>
            <a:chExt cx="3094494" cy="2251509"/>
          </a:xfrm>
        </p:grpSpPr>
        <p:sp>
          <p:nvSpPr>
            <p:cNvPr id="98" name="Google Shape;98;p13"/>
            <p:cNvSpPr/>
            <p:nvPr/>
          </p:nvSpPr>
          <p:spPr>
            <a:xfrm>
              <a:off x="251352" y="1897399"/>
              <a:ext cx="3059917" cy="2065002"/>
            </a:xfrm>
            <a:prstGeom prst="rect">
              <a:avLst/>
            </a:prstGeom>
            <a:solidFill>
              <a:schemeClr val="lt1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216775" y="2344549"/>
              <a:ext cx="3031200" cy="108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Mr. Brown</a:t>
              </a:r>
              <a:endParaRPr b="1"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u="sng">
                  <a:solidFill>
                    <a:schemeClr val="hlink"/>
                  </a:solidFill>
                  <a:latin typeface="Poppins"/>
                  <a:ea typeface="Poppins"/>
                  <a:cs typeface="Poppins"/>
                  <a:sym typeface="Poppins"/>
                  <a:hlinkClick r:id="rId3"/>
                </a:rPr>
                <a:t>wbrown@jacksonsd.org</a:t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00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732-833-4701</a:t>
              </a:r>
              <a:endParaRPr b="1" sz="1900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Please feel free to reach out with any questions or concerns.</a:t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 rot="180000">
              <a:off x="440687" y="1754414"/>
              <a:ext cx="1675266" cy="461665"/>
            </a:xfrm>
            <a:prstGeom prst="rect">
              <a:avLst/>
            </a:prstGeom>
            <a:solidFill>
              <a:srgbClr val="CCCCCC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bin Sketch"/>
                  <a:ea typeface="Cabin Sketch"/>
                  <a:cs typeface="Cabin Sketch"/>
                  <a:sym typeface="Cabin Sketch"/>
                </a:rPr>
                <a:t>Contact</a:t>
              </a:r>
              <a:endParaRPr b="1" sz="3200">
                <a:solidFill>
                  <a:schemeClr val="dk1"/>
                </a:solidFill>
                <a:latin typeface="Cabin Sketch"/>
                <a:ea typeface="Cabin Sketch"/>
                <a:cs typeface="Cabin Sketch"/>
                <a:sym typeface="Cabin Sketch"/>
              </a:endParaRPr>
            </a:p>
          </p:txBody>
        </p:sp>
      </p:grpSp>
      <p:sp>
        <p:nvSpPr>
          <p:cNvPr id="101" name="Google Shape;101;p13"/>
          <p:cNvSpPr/>
          <p:nvPr/>
        </p:nvSpPr>
        <p:spPr>
          <a:xfrm>
            <a:off x="0" y="0"/>
            <a:ext cx="6858000" cy="15066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317760" y="76200"/>
            <a:ext cx="6235439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Cabin Sketch"/>
                <a:ea typeface="Cabin Sketch"/>
                <a:cs typeface="Cabin Sketch"/>
                <a:sym typeface="Cabin Sketch"/>
              </a:rPr>
              <a:t>6th Grade Social Studies</a:t>
            </a:r>
            <a:endParaRPr>
              <a:latin typeface="Cabin Sketch"/>
              <a:ea typeface="Cabin Sketch"/>
              <a:cs typeface="Cabin Sketch"/>
              <a:sym typeface="Cabin Sketch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Cabin Sketch"/>
                <a:ea typeface="Cabin Sketch"/>
                <a:cs typeface="Cabin Sketch"/>
                <a:sym typeface="Cabin Sketch"/>
              </a:rPr>
              <a:t>Christa McAuliffe </a:t>
            </a:r>
            <a:r>
              <a:rPr lang="en-US" sz="2500">
                <a:latin typeface="Cabin Sketch"/>
                <a:ea typeface="Cabin Sketch"/>
                <a:cs typeface="Cabin Sketch"/>
                <a:sym typeface="Cabin Sketch"/>
              </a:rPr>
              <a:t>MIDDLE SCHOOL</a:t>
            </a:r>
            <a:endParaRPr sz="700">
              <a:latin typeface="Cabin Sketch"/>
              <a:ea typeface="Cabin Sketch"/>
              <a:cs typeface="Cabin Sketch"/>
              <a:sym typeface="Cabin Sketch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bin Sketch"/>
                <a:ea typeface="Cabin Sketch"/>
                <a:cs typeface="Cabin Sketch"/>
                <a:sym typeface="Cabin Sketch"/>
              </a:rPr>
              <a:t>2021-2022  Course </a:t>
            </a:r>
            <a:r>
              <a:rPr lang="en-US" sz="1800">
                <a:latin typeface="Cabin Sketch"/>
                <a:ea typeface="Cabin Sketch"/>
                <a:cs typeface="Cabin Sketch"/>
                <a:sym typeface="Cabin Sketch"/>
              </a:rPr>
              <a:t>Syllabus</a:t>
            </a:r>
            <a:endParaRPr sz="1800">
              <a:solidFill>
                <a:schemeClr val="lt1"/>
              </a:solidFill>
              <a:latin typeface="Cabin Sketch"/>
              <a:ea typeface="Cabin Sketch"/>
              <a:cs typeface="Cabin Sketch"/>
              <a:sym typeface="Cabin Sketch"/>
            </a:endParaRPr>
          </a:p>
        </p:txBody>
      </p:sp>
      <p:grpSp>
        <p:nvGrpSpPr>
          <p:cNvPr id="103" name="Google Shape;103;p13"/>
          <p:cNvGrpSpPr/>
          <p:nvPr/>
        </p:nvGrpSpPr>
        <p:grpSpPr>
          <a:xfrm>
            <a:off x="3444075" y="6686421"/>
            <a:ext cx="3187500" cy="2251503"/>
            <a:chOff x="3444080" y="6697160"/>
            <a:chExt cx="3187500" cy="2222390"/>
          </a:xfrm>
        </p:grpSpPr>
        <p:sp>
          <p:nvSpPr>
            <p:cNvPr id="104" name="Google Shape;104;p13"/>
            <p:cNvSpPr/>
            <p:nvPr/>
          </p:nvSpPr>
          <p:spPr>
            <a:xfrm>
              <a:off x="3444080" y="6899438"/>
              <a:ext cx="3187500" cy="1965300"/>
            </a:xfrm>
            <a:prstGeom prst="rect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 rot="166047">
              <a:off x="3686393" y="6762143"/>
              <a:ext cx="2702852" cy="461634"/>
            </a:xfrm>
            <a:prstGeom prst="rect">
              <a:avLst/>
            </a:prstGeom>
            <a:solidFill>
              <a:srgbClr val="CCCCCC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bin Sketch"/>
                  <a:ea typeface="Cabin Sketch"/>
                  <a:cs typeface="Cabin Sketch"/>
                  <a:sym typeface="Cabin Sketch"/>
                </a:rPr>
                <a:t>Units of Study</a:t>
              </a:r>
              <a:endParaRPr b="1" sz="2400">
                <a:solidFill>
                  <a:schemeClr val="dk1"/>
                </a:solidFill>
                <a:latin typeface="Cabin Sketch"/>
                <a:ea typeface="Cabin Sketch"/>
                <a:cs typeface="Cabin Sketch"/>
                <a:sym typeface="Cabin Sketch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3490575" y="7288750"/>
              <a:ext cx="3094500" cy="163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17500" lvl="0" marL="4572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Handlee"/>
                <a:buChar char="➔"/>
              </a:pPr>
              <a:r>
                <a:rPr b="1" lang="en-US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Geography skills(continents, oceans, maps, directions)</a:t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-317500" lvl="0" marL="4572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Handlee"/>
                <a:buChar char="➔"/>
              </a:pPr>
              <a:r>
                <a:rPr b="1" lang="en-US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Stone Age</a:t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solidFill>
                  <a:schemeClr val="dk1"/>
                </a:solidFill>
                <a:latin typeface="Handlee"/>
                <a:ea typeface="Handlee"/>
                <a:cs typeface="Handlee"/>
                <a:sym typeface="Handlee"/>
              </a:endParaRPr>
            </a:p>
            <a:p>
              <a:pPr indent="-317500" lvl="0" marL="4572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Poppins"/>
                <a:buChar char="➔"/>
              </a:pPr>
              <a:r>
                <a:rPr b="1" lang="en-US">
                  <a:solidFill>
                    <a:schemeClr val="dk1"/>
                  </a:solidFill>
                  <a:latin typeface="Handlee"/>
                  <a:ea typeface="Handlee"/>
                  <a:cs typeface="Handlee"/>
                  <a:sym typeface="Handlee"/>
                </a:rPr>
                <a:t>Ancient Mesopotamia, Egypt, India, China, Greece, and Rome</a:t>
              </a:r>
              <a:r>
                <a:rPr lang="en-US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endPara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endPara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7" name="Google Shape;107;p13"/>
          <p:cNvSpPr txBox="1"/>
          <p:nvPr/>
        </p:nvSpPr>
        <p:spPr>
          <a:xfrm>
            <a:off x="317750" y="204150"/>
            <a:ext cx="1648500" cy="12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3350" y="102075"/>
            <a:ext cx="1485900" cy="143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